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21"/>
  </p:notesMasterIdLst>
  <p:sldIdLst>
    <p:sldId id="256" r:id="rId2"/>
    <p:sldId id="280" r:id="rId3"/>
    <p:sldId id="261" r:id="rId4"/>
    <p:sldId id="257" r:id="rId5"/>
    <p:sldId id="258" r:id="rId6"/>
    <p:sldId id="260" r:id="rId7"/>
    <p:sldId id="274" r:id="rId8"/>
    <p:sldId id="275" r:id="rId9"/>
    <p:sldId id="285" r:id="rId10"/>
    <p:sldId id="284" r:id="rId11"/>
    <p:sldId id="281" r:id="rId12"/>
    <p:sldId id="282" r:id="rId13"/>
    <p:sldId id="286" r:id="rId14"/>
    <p:sldId id="283" r:id="rId15"/>
    <p:sldId id="287" r:id="rId16"/>
    <p:sldId id="288" r:id="rId17"/>
    <p:sldId id="289" r:id="rId18"/>
    <p:sldId id="291" r:id="rId19"/>
    <p:sldId id="29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4F2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showGuides="1">
      <p:cViewPr varScale="1">
        <p:scale>
          <a:sx n="100" d="100"/>
          <a:sy n="100" d="100"/>
        </p:scale>
        <p:origin x="-1128" y="-104"/>
      </p:cViewPr>
      <p:guideLst>
        <p:guide orient="horz" pos="1392"/>
        <p:guide pos="28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CCD48E-BC9D-834E-A301-92BD902C62D1}" type="datetimeFigureOut">
              <a:rPr lang="en-US" smtClean="0"/>
              <a:pPr/>
              <a:t>6/14/16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A19E56-79CE-BB4E-8549-0CF2D3F048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Borrowing</a:t>
            </a:r>
            <a:r>
              <a:rPr lang="en-GB" sz="1200" b="1" kern="1200" baseline="0" dirty="0" smtClean="0">
                <a:solidFill>
                  <a:schemeClr val="tx1"/>
                </a:solidFill>
                <a:latin typeface="+mn-lt"/>
                <a:ea typeface="+mn-ea"/>
                <a:cs typeface="+mn-cs"/>
              </a:rPr>
              <a:t> the Definition of Gender  and Gender Equality by UN Women, </a:t>
            </a:r>
            <a:r>
              <a:rPr lang="en-GB" sz="1200" b="1" kern="1200" dirty="0" smtClean="0">
                <a:solidFill>
                  <a:schemeClr val="tx1"/>
                </a:solidFill>
                <a:latin typeface="+mn-lt"/>
                <a:ea typeface="+mn-ea"/>
                <a:cs typeface="+mn-cs"/>
              </a:rPr>
              <a:t>Gender: </a:t>
            </a:r>
            <a:r>
              <a:rPr lang="en-GB" sz="1200" kern="1200" dirty="0" smtClean="0">
                <a:solidFill>
                  <a:schemeClr val="tx1"/>
                </a:solidFill>
                <a:latin typeface="+mn-lt"/>
                <a:ea typeface="+mn-ea"/>
                <a:cs typeface="+mn-cs"/>
              </a:rPr>
              <a:t>refers to the social attributes and opportunities associated with being male and female and the relationships between women and men and girls and boys, as well as the relations between women and those between men. These attributes, opportunities and relationships are socially constructed and are learned through socialization processes. They are context/ time-specific and changeable. Gender determines what is expected, allowed and valued in a women or a man in a given context. In most societies there are differences and inequalities between women and men in responsibilities assigned, activities undertaken, access to and control over resources, as well as decision-making opportunities. Gender is part of the broader socio-cultural context. Other important criteria for socio-cultural analysis include class, race, poverty level, ethnic group and age.</a:t>
            </a:r>
          </a:p>
          <a:p>
            <a:endParaRPr lang="en-US" dirty="0"/>
          </a:p>
        </p:txBody>
      </p:sp>
      <p:sp>
        <p:nvSpPr>
          <p:cNvPr id="4" name="Slide Number Placeholder 3"/>
          <p:cNvSpPr>
            <a:spLocks noGrp="1"/>
          </p:cNvSpPr>
          <p:nvPr>
            <p:ph type="sldNum" sz="quarter" idx="10"/>
          </p:nvPr>
        </p:nvSpPr>
        <p:spPr/>
        <p:txBody>
          <a:bodyPr/>
          <a:lstStyle/>
          <a:p>
            <a:fld id="{D5A19E56-79CE-BB4E-8549-0CF2D3F048C0}"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equal rights, responsibilities and opportunities of women and men and girls and boys. Equality does not mean that women and men will become the same but that women’s and men’s rights, responsibilities and opportunities will not depend on whether they are born male or female. Gender equality implies that the interests, needs and priorities of both women and men are taken into consideration, recognizing the diversity of different groups of women and men. Gender equality is not a women’s issue but should concern and fully engage men as well as women</a:t>
            </a:r>
            <a:r>
              <a:rPr lang="en-GB" dirty="0" smtClean="0"/>
              <a:t> </a:t>
            </a:r>
            <a:endParaRPr lang="en-US" dirty="0"/>
          </a:p>
        </p:txBody>
      </p:sp>
      <p:sp>
        <p:nvSpPr>
          <p:cNvPr id="4" name="Slide Number Placeholder 3"/>
          <p:cNvSpPr>
            <a:spLocks noGrp="1"/>
          </p:cNvSpPr>
          <p:nvPr>
            <p:ph type="sldNum" sz="quarter" idx="10"/>
          </p:nvPr>
        </p:nvSpPr>
        <p:spPr/>
        <p:txBody>
          <a:bodyPr/>
          <a:lstStyle/>
          <a:p>
            <a:fld id="{D5A19E56-79CE-BB4E-8549-0CF2D3F048C0}"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A19E56-79CE-BB4E-8549-0CF2D3F048C0}"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FB5C896F-46F7-0D4F-9A5E-6286C42B71F2}" type="datetimeFigureOut">
              <a:rPr lang="en-US" smtClean="0"/>
              <a:pPr/>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41667-7291-42E8-B00B-345BA5840895}" type="slidenum">
              <a:rPr/>
              <a:pPr/>
              <a:t>‹#›</a:t>
            </a:fld>
            <a:endParaRPr/>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GB"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B5C896F-46F7-0D4F-9A5E-6286C42B71F2}" type="datetimeFigureOut">
              <a:rPr lang="en-US" smtClean="0"/>
              <a:pPr/>
              <a:t>6/14/16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1203F-A21D-124B-BF3C-1C8993BFDC8E}"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FB5C896F-46F7-0D4F-9A5E-6286C42B71F2}" type="datetimeFigureOut">
              <a:rPr lang="en-US" smtClean="0"/>
              <a:pPr/>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1203F-A21D-124B-BF3C-1C8993BFDC8E}"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FB5C896F-46F7-0D4F-9A5E-6286C42B71F2}" type="datetimeFigureOut">
              <a:rPr lang="en-US" smtClean="0"/>
              <a:pPr/>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1203F-A21D-124B-BF3C-1C8993BFDC8E}"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FB5C896F-46F7-0D4F-9A5E-6286C42B71F2}" type="datetimeFigureOut">
              <a:rPr lang="en-US" smtClean="0"/>
              <a:pPr/>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1203F-A21D-124B-BF3C-1C8993BFDC8E}"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GB"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FB5C896F-46F7-0D4F-9A5E-6286C42B71F2}" type="datetimeFigureOut">
              <a:rPr lang="en-US" smtClean="0"/>
              <a:pPr/>
              <a:t>6/14/16</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GB"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GB"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B5C896F-46F7-0D4F-9A5E-6286C42B71F2}" type="datetimeFigureOut">
              <a:rPr lang="en-US" smtClean="0"/>
              <a:pPr/>
              <a:t>6/14/16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D1203F-A21D-124B-BF3C-1C8993BFDC8E}"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FB5C896F-46F7-0D4F-9A5E-6286C42B71F2}" type="datetimeFigureOut">
              <a:rPr lang="en-US" smtClean="0"/>
              <a:pPr/>
              <a:t>6/14/16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D1203F-A21D-124B-BF3C-1C8993BFDC8E}"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FB5C896F-46F7-0D4F-9A5E-6286C42B71F2}" type="datetimeFigureOut">
              <a:rPr lang="en-US" smtClean="0"/>
              <a:pPr/>
              <a:t>6/14/16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D1203F-A21D-124B-BF3C-1C8993BFDC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FB5C896F-46F7-0D4F-9A5E-6286C42B71F2}" type="datetimeFigureOut">
              <a:rPr lang="en-US" smtClean="0"/>
              <a:pPr/>
              <a:t>6/14/16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D1203F-A21D-124B-BF3C-1C8993BFDC8E}"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C896F-46F7-0D4F-9A5E-6286C42B71F2}" type="datetimeFigureOut">
              <a:rPr lang="en-US" smtClean="0"/>
              <a:pPr/>
              <a:t>6/14/16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D1203F-A21D-124B-BF3C-1C8993BFDC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GB"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B5C896F-46F7-0D4F-9A5E-6286C42B71F2}" type="datetimeFigureOut">
              <a:rPr lang="en-US" smtClean="0"/>
              <a:pPr/>
              <a:t>6/14/16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19841-B96A-4DD9-B158-9961937F6A4E}"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C896F-46F7-0D4F-9A5E-6286C42B71F2}" type="datetimeFigureOut">
              <a:rPr lang="en-US" smtClean="0"/>
              <a:pPr/>
              <a:t>6/14/16</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9D1203F-A21D-124B-BF3C-1C8993BFDC8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nanaoye@ssds-ltd.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144000" cy="3467100"/>
          </a:xfrm>
        </p:spPr>
        <p:txBody>
          <a:bodyPr>
            <a:normAutofit/>
          </a:bodyPr>
          <a:lstStyle/>
          <a:p>
            <a:r>
              <a:rPr lang="en-US" sz="3600" dirty="0" smtClean="0"/>
              <a:t/>
            </a:r>
            <a:br>
              <a:rPr lang="en-US" sz="3600" dirty="0" smtClean="0"/>
            </a:br>
            <a:r>
              <a:rPr lang="en-US" sz="2800" dirty="0" smtClean="0"/>
              <a:t>    Public Procurement and Gender</a:t>
            </a:r>
            <a:r>
              <a:rPr lang="en-GB" sz="2800" dirty="0" smtClean="0"/>
              <a:t/>
            </a:r>
            <a:br>
              <a:rPr lang="en-GB" sz="2800" dirty="0" smtClean="0"/>
            </a:br>
            <a:r>
              <a:rPr lang="en-GB" sz="2800" dirty="0" smtClean="0"/>
              <a:t>in Caribbean Development </a:t>
            </a:r>
            <a:r>
              <a:rPr sz="3600" dirty="0" smtClean="0"/>
              <a:t/>
            </a:r>
            <a:br>
              <a:rPr sz="3600" dirty="0" smtClean="0"/>
            </a:br>
            <a:endParaRPr lang="en-US" sz="3600" dirty="0"/>
          </a:p>
        </p:txBody>
      </p:sp>
      <p:sp>
        <p:nvSpPr>
          <p:cNvPr id="3" name="Subtitle 2"/>
          <p:cNvSpPr>
            <a:spLocks noGrp="1"/>
          </p:cNvSpPr>
          <p:nvPr>
            <p:ph type="subTitle" idx="1"/>
          </p:nvPr>
        </p:nvSpPr>
        <p:spPr>
          <a:xfrm>
            <a:off x="1600200" y="4305300"/>
            <a:ext cx="7342188" cy="2400300"/>
          </a:xfrm>
        </p:spPr>
        <p:txBody>
          <a:bodyPr>
            <a:normAutofit/>
          </a:bodyPr>
          <a:lstStyle/>
          <a:p>
            <a:r>
              <a:rPr lang="en-US" dirty="0" smtClean="0"/>
              <a:t>Bridgetown, Barbados</a:t>
            </a:r>
          </a:p>
          <a:p>
            <a:endParaRPr lang="en-US" dirty="0" smtClean="0"/>
          </a:p>
          <a:p>
            <a:r>
              <a:rPr lang="en-US" dirty="0" smtClean="0"/>
              <a:t>Tuesday  14  June, 2016</a:t>
            </a:r>
          </a:p>
          <a:p>
            <a:r>
              <a:rPr lang="en-US" dirty="0" smtClean="0"/>
              <a:t>By: L. Nana Oye Hesse - Bayne</a:t>
            </a:r>
          </a:p>
          <a:p>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Public Procurement and Government Expenditure</a:t>
            </a:r>
            <a:endParaRPr lang="en-US" dirty="0">
              <a:solidFill>
                <a:srgbClr val="FF0000"/>
              </a:solidFill>
            </a:endParaRPr>
          </a:p>
        </p:txBody>
      </p:sp>
      <p:sp>
        <p:nvSpPr>
          <p:cNvPr id="3" name="Content Placeholder 2"/>
          <p:cNvSpPr>
            <a:spLocks noGrp="1"/>
          </p:cNvSpPr>
          <p:nvPr>
            <p:ph idx="1"/>
          </p:nvPr>
        </p:nvSpPr>
        <p:spPr>
          <a:xfrm>
            <a:off x="0" y="1600200"/>
            <a:ext cx="9144000" cy="5257799"/>
          </a:xfrm>
        </p:spPr>
        <p:txBody>
          <a:bodyPr>
            <a:normAutofit fontScale="92500"/>
          </a:bodyPr>
          <a:lstStyle/>
          <a:p>
            <a:pPr>
              <a:buNone/>
            </a:pPr>
            <a:endParaRPr lang="en-GB" sz="3600" dirty="0" smtClean="0"/>
          </a:p>
          <a:p>
            <a:r>
              <a:rPr lang="en-GB" sz="3600" dirty="0" smtClean="0"/>
              <a:t>In which areas of the economy are Government procurement expenditures  concentrated?</a:t>
            </a:r>
          </a:p>
          <a:p>
            <a:pPr>
              <a:buNone/>
            </a:pPr>
            <a:endParaRPr lang="en-GB" sz="3600" dirty="0" smtClean="0"/>
          </a:p>
          <a:p>
            <a:r>
              <a:rPr lang="en-GB" sz="3600" dirty="0" smtClean="0"/>
              <a:t>How are men </a:t>
            </a:r>
            <a:r>
              <a:rPr lang="en-GB" sz="3600" dirty="0" smtClean="0"/>
              <a:t>and women represented in these sectors? and what are the  gender issues experienced in the sector</a:t>
            </a:r>
            <a:endParaRPr lang="en-GB" sz="3600" dirty="0" smtClean="0"/>
          </a:p>
          <a:p>
            <a:pPr>
              <a:buNone/>
            </a:pPr>
            <a:r>
              <a:rPr lang="en-GB"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Autofit/>
          </a:bodyPr>
          <a:lstStyle/>
          <a:p>
            <a:r>
              <a:rPr lang="en-US" sz="3600" dirty="0" smtClean="0">
                <a:solidFill>
                  <a:srgbClr val="FF0000"/>
                </a:solidFill>
              </a:rPr>
              <a:t>Areas of Frequent Government Expenditure </a:t>
            </a:r>
            <a:endParaRPr lang="en-US" sz="3600" dirty="0">
              <a:solidFill>
                <a:srgbClr val="FF0000"/>
              </a:solidFill>
            </a:endParaRPr>
          </a:p>
        </p:txBody>
      </p:sp>
      <p:graphicFrame>
        <p:nvGraphicFramePr>
          <p:cNvPr id="4" name="Content Placeholder 3"/>
          <p:cNvGraphicFramePr>
            <a:graphicFrameLocks noGrp="1"/>
          </p:cNvGraphicFramePr>
          <p:nvPr>
            <p:ph idx="1"/>
          </p:nvPr>
        </p:nvGraphicFramePr>
        <p:xfrm>
          <a:off x="0" y="1066800"/>
          <a:ext cx="9144000" cy="5295463"/>
        </p:xfrm>
        <a:graphic>
          <a:graphicData uri="http://schemas.openxmlformats.org/drawingml/2006/table">
            <a:tbl>
              <a:tblPr firstRow="1" bandRow="1">
                <a:tableStyleId>{5C22544A-7EE6-4342-B048-85BDC9FD1C3A}</a:tableStyleId>
              </a:tblPr>
              <a:tblGrid>
                <a:gridCol w="2667000"/>
                <a:gridCol w="3429000"/>
                <a:gridCol w="3048000"/>
              </a:tblGrid>
              <a:tr h="419209">
                <a:tc>
                  <a:txBody>
                    <a:bodyPr/>
                    <a:lstStyle/>
                    <a:p>
                      <a:r>
                        <a:rPr lang="en-US" dirty="0" smtClean="0"/>
                        <a:t>Products</a:t>
                      </a:r>
                      <a:r>
                        <a:rPr lang="en-US" baseline="0" dirty="0" smtClean="0"/>
                        <a:t> </a:t>
                      </a:r>
                      <a:endParaRPr lang="en-US" dirty="0"/>
                    </a:p>
                  </a:txBody>
                  <a:tcPr/>
                </a:tc>
                <a:tc>
                  <a:txBody>
                    <a:bodyPr/>
                    <a:lstStyle/>
                    <a:p>
                      <a:r>
                        <a:rPr lang="en-US" dirty="0" smtClean="0"/>
                        <a:t>Services </a:t>
                      </a:r>
                      <a:endParaRPr lang="en-US" dirty="0"/>
                    </a:p>
                  </a:txBody>
                  <a:tcPr/>
                </a:tc>
                <a:tc>
                  <a:txBody>
                    <a:bodyPr/>
                    <a:lstStyle/>
                    <a:p>
                      <a:r>
                        <a:rPr lang="en-US" dirty="0" smtClean="0"/>
                        <a:t>Infrastructure </a:t>
                      </a:r>
                      <a:endParaRPr lang="en-US" dirty="0"/>
                    </a:p>
                  </a:txBody>
                  <a:tcPr/>
                </a:tc>
              </a:tr>
              <a:tr h="492147">
                <a:tc>
                  <a:txBody>
                    <a:bodyPr/>
                    <a:lstStyle/>
                    <a:p>
                      <a:r>
                        <a:rPr lang="en-US" dirty="0" smtClean="0"/>
                        <a:t>Air Conditioning</a:t>
                      </a:r>
                      <a:r>
                        <a:rPr lang="en-US" baseline="0" dirty="0" smtClean="0"/>
                        <a:t> </a:t>
                      </a:r>
                      <a:endParaRPr lang="en-US" dirty="0"/>
                    </a:p>
                  </a:txBody>
                  <a:tcPr/>
                </a:tc>
                <a:tc>
                  <a:txBody>
                    <a:bodyPr/>
                    <a:lstStyle/>
                    <a:p>
                      <a:r>
                        <a:rPr lang="en-US" dirty="0" smtClean="0"/>
                        <a:t>Management consultancy services</a:t>
                      </a:r>
                      <a:endParaRPr lang="en-US" dirty="0"/>
                    </a:p>
                  </a:txBody>
                  <a:tcPr/>
                </a:tc>
                <a:tc>
                  <a:txBody>
                    <a:bodyPr/>
                    <a:lstStyle/>
                    <a:p>
                      <a:r>
                        <a:rPr lang="en-US" dirty="0" smtClean="0"/>
                        <a:t>Roads</a:t>
                      </a:r>
                      <a:endParaRPr lang="en-US" dirty="0"/>
                    </a:p>
                  </a:txBody>
                  <a:tcPr/>
                </a:tc>
              </a:tr>
              <a:tr h="446931">
                <a:tc>
                  <a:txBody>
                    <a:bodyPr/>
                    <a:lstStyle/>
                    <a:p>
                      <a:r>
                        <a:rPr lang="en-US" dirty="0" err="1" smtClean="0"/>
                        <a:t>ICTs</a:t>
                      </a:r>
                      <a:endParaRPr lang="en-US" dirty="0"/>
                    </a:p>
                  </a:txBody>
                  <a:tcPr/>
                </a:tc>
                <a:tc>
                  <a:txBody>
                    <a:bodyPr/>
                    <a:lstStyle/>
                    <a:p>
                      <a:r>
                        <a:rPr lang="en-US" dirty="0" smtClean="0"/>
                        <a:t>IT Consultancy services </a:t>
                      </a:r>
                      <a:endParaRPr lang="en-US" dirty="0"/>
                    </a:p>
                  </a:txBody>
                  <a:tcPr/>
                </a:tc>
                <a:tc>
                  <a:txBody>
                    <a:bodyPr/>
                    <a:lstStyle/>
                    <a:p>
                      <a:r>
                        <a:rPr lang="en-US" dirty="0" smtClean="0"/>
                        <a:t>Water and treatment facilities</a:t>
                      </a:r>
                      <a:endParaRPr lang="en-US" dirty="0"/>
                    </a:p>
                  </a:txBody>
                  <a:tcPr/>
                </a:tc>
              </a:tr>
              <a:tr h="492147">
                <a:tc>
                  <a:txBody>
                    <a:bodyPr/>
                    <a:lstStyle/>
                    <a:p>
                      <a:r>
                        <a:rPr lang="en-US" dirty="0" smtClean="0"/>
                        <a:t>Vehicles </a:t>
                      </a:r>
                      <a:endParaRPr lang="en-US" dirty="0"/>
                    </a:p>
                  </a:txBody>
                  <a:tcPr/>
                </a:tc>
                <a:tc>
                  <a:txBody>
                    <a:bodyPr/>
                    <a:lstStyle/>
                    <a:p>
                      <a:r>
                        <a:rPr lang="en-US" dirty="0" smtClean="0"/>
                        <a:t>Software</a:t>
                      </a:r>
                      <a:endParaRPr lang="en-US" dirty="0"/>
                    </a:p>
                  </a:txBody>
                  <a:tcPr/>
                </a:tc>
                <a:tc>
                  <a:txBody>
                    <a:bodyPr/>
                    <a:lstStyle/>
                    <a:p>
                      <a:r>
                        <a:rPr lang="en-US" dirty="0" smtClean="0"/>
                        <a:t>Airports</a:t>
                      </a:r>
                      <a:endParaRPr lang="en-US" dirty="0"/>
                    </a:p>
                  </a:txBody>
                  <a:tcPr/>
                </a:tc>
              </a:tr>
              <a:tr h="492147">
                <a:tc>
                  <a:txBody>
                    <a:bodyPr/>
                    <a:lstStyle/>
                    <a:p>
                      <a:r>
                        <a:rPr lang="en-US" dirty="0" smtClean="0"/>
                        <a:t>Indoor Lightening </a:t>
                      </a:r>
                      <a:endParaRPr lang="en-US" dirty="0"/>
                    </a:p>
                  </a:txBody>
                  <a:tcPr/>
                </a:tc>
                <a:tc>
                  <a:txBody>
                    <a:bodyPr/>
                    <a:lstStyle/>
                    <a:p>
                      <a:r>
                        <a:rPr lang="en-US" dirty="0" smtClean="0"/>
                        <a:t>Servers and data centre</a:t>
                      </a:r>
                      <a:endParaRPr lang="en-US" dirty="0"/>
                    </a:p>
                  </a:txBody>
                  <a:tcPr/>
                </a:tc>
                <a:tc>
                  <a:txBody>
                    <a:bodyPr/>
                    <a:lstStyle/>
                    <a:p>
                      <a:r>
                        <a:rPr lang="en-US" dirty="0" smtClean="0"/>
                        <a:t>Ports</a:t>
                      </a:r>
                      <a:endParaRPr lang="en-US" dirty="0"/>
                    </a:p>
                  </a:txBody>
                  <a:tcPr/>
                </a:tc>
              </a:tr>
              <a:tr h="492147">
                <a:tc>
                  <a:txBody>
                    <a:bodyPr/>
                    <a:lstStyle/>
                    <a:p>
                      <a:r>
                        <a:rPr lang="en-US" dirty="0" smtClean="0"/>
                        <a:t>Outdoor lightening </a:t>
                      </a:r>
                      <a:endParaRPr lang="en-US" dirty="0"/>
                    </a:p>
                  </a:txBody>
                  <a:tcPr/>
                </a:tc>
                <a:tc>
                  <a:txBody>
                    <a:bodyPr/>
                    <a:lstStyle/>
                    <a:p>
                      <a:r>
                        <a:rPr lang="en-US" dirty="0" smtClean="0"/>
                        <a:t>Electricity</a:t>
                      </a:r>
                      <a:endParaRPr lang="en-US" dirty="0"/>
                    </a:p>
                  </a:txBody>
                  <a:tcPr/>
                </a:tc>
                <a:tc>
                  <a:txBody>
                    <a:bodyPr/>
                    <a:lstStyle/>
                    <a:p>
                      <a:r>
                        <a:rPr lang="en-US" dirty="0" smtClean="0"/>
                        <a:t>Railroads</a:t>
                      </a:r>
                      <a:r>
                        <a:rPr lang="en-US" baseline="0" dirty="0" smtClean="0"/>
                        <a:t> and stations</a:t>
                      </a:r>
                      <a:endParaRPr lang="en-US" dirty="0"/>
                    </a:p>
                  </a:txBody>
                  <a:tcPr/>
                </a:tc>
              </a:tr>
              <a:tr h="492147">
                <a:tc>
                  <a:txBody>
                    <a:bodyPr/>
                    <a:lstStyle/>
                    <a:p>
                      <a:r>
                        <a:rPr lang="en-US" dirty="0" smtClean="0"/>
                        <a:t>Office Supplies</a:t>
                      </a:r>
                      <a:endParaRPr lang="en-US" dirty="0"/>
                    </a:p>
                  </a:txBody>
                  <a:tcPr/>
                </a:tc>
                <a:tc>
                  <a:txBody>
                    <a:bodyPr/>
                    <a:lstStyle/>
                    <a:p>
                      <a:r>
                        <a:rPr lang="en-US" dirty="0" smtClean="0"/>
                        <a:t>Couriers and postal </a:t>
                      </a:r>
                      <a:endParaRPr lang="en-US" dirty="0"/>
                    </a:p>
                  </a:txBody>
                  <a:tcPr/>
                </a:tc>
                <a:tc>
                  <a:txBody>
                    <a:bodyPr/>
                    <a:lstStyle/>
                    <a:p>
                      <a:r>
                        <a:rPr lang="en-US" dirty="0" smtClean="0"/>
                        <a:t>Buildings </a:t>
                      </a:r>
                      <a:endParaRPr lang="en-US" dirty="0"/>
                    </a:p>
                  </a:txBody>
                  <a:tcPr/>
                </a:tc>
              </a:tr>
              <a:tr h="492147">
                <a:tc>
                  <a:txBody>
                    <a:bodyPr/>
                    <a:lstStyle/>
                    <a:p>
                      <a:r>
                        <a:rPr lang="en-US" dirty="0" smtClean="0"/>
                        <a:t>Fuel </a:t>
                      </a:r>
                      <a:endParaRPr lang="en-US" dirty="0"/>
                    </a:p>
                  </a:txBody>
                  <a:tcPr/>
                </a:tc>
                <a:tc>
                  <a:txBody>
                    <a:bodyPr/>
                    <a:lstStyle/>
                    <a:p>
                      <a:r>
                        <a:rPr lang="en-US" dirty="0" smtClean="0"/>
                        <a:t>Waste management</a:t>
                      </a:r>
                      <a:r>
                        <a:rPr lang="en-US" baseline="0" dirty="0" smtClean="0"/>
                        <a:t> </a:t>
                      </a:r>
                      <a:endParaRPr lang="en-US" dirty="0"/>
                    </a:p>
                  </a:txBody>
                  <a:tcPr/>
                </a:tc>
                <a:tc>
                  <a:txBody>
                    <a:bodyPr/>
                    <a:lstStyle/>
                    <a:p>
                      <a:r>
                        <a:rPr lang="en-US" dirty="0" smtClean="0"/>
                        <a:t>Sewage plants</a:t>
                      </a:r>
                      <a:endParaRPr lang="en-US" dirty="0"/>
                    </a:p>
                  </a:txBody>
                  <a:tcPr/>
                </a:tc>
              </a:tr>
              <a:tr h="492147">
                <a:tc>
                  <a:txBody>
                    <a:bodyPr/>
                    <a:lstStyle/>
                    <a:p>
                      <a:r>
                        <a:rPr lang="en-US" dirty="0" smtClean="0"/>
                        <a:t>Furniture </a:t>
                      </a:r>
                      <a:endParaRPr lang="en-US" dirty="0"/>
                    </a:p>
                  </a:txBody>
                  <a:tcPr/>
                </a:tc>
                <a:tc>
                  <a:txBody>
                    <a:bodyPr/>
                    <a:lstStyle/>
                    <a:p>
                      <a:r>
                        <a:rPr lang="en-US" dirty="0" smtClean="0"/>
                        <a:t>Food and beverage catering </a:t>
                      </a:r>
                      <a:endParaRPr lang="en-US" dirty="0"/>
                    </a:p>
                  </a:txBody>
                  <a:tcPr/>
                </a:tc>
                <a:tc>
                  <a:txBody>
                    <a:bodyPr/>
                    <a:lstStyle/>
                    <a:p>
                      <a:r>
                        <a:rPr lang="en-US" dirty="0" smtClean="0"/>
                        <a:t>Schools </a:t>
                      </a:r>
                      <a:endParaRPr lang="en-US" dirty="0"/>
                    </a:p>
                  </a:txBody>
                  <a:tcPr/>
                </a:tc>
              </a:tr>
              <a:tr h="492147">
                <a:tc>
                  <a:txBody>
                    <a:bodyPr/>
                    <a:lstStyle/>
                    <a:p>
                      <a:r>
                        <a:rPr lang="en-US" dirty="0" smtClean="0"/>
                        <a:t>Apparel</a:t>
                      </a:r>
                      <a:endParaRPr lang="en-US" dirty="0"/>
                    </a:p>
                  </a:txBody>
                  <a:tcPr/>
                </a:tc>
                <a:tc>
                  <a:txBody>
                    <a:bodyPr/>
                    <a:lstStyle/>
                    <a:p>
                      <a:r>
                        <a:rPr lang="en-US" dirty="0" smtClean="0"/>
                        <a:t>Landscape</a:t>
                      </a:r>
                      <a:endParaRPr lang="en-US" dirty="0"/>
                    </a:p>
                  </a:txBody>
                  <a:tcPr/>
                </a:tc>
                <a:tc>
                  <a:txBody>
                    <a:bodyPr/>
                    <a:lstStyle/>
                    <a:p>
                      <a:r>
                        <a:rPr lang="en-US" dirty="0" smtClean="0"/>
                        <a:t>Prisons</a:t>
                      </a:r>
                      <a:endParaRPr lang="en-US" dirty="0"/>
                    </a:p>
                  </a:txBody>
                  <a:tcPr/>
                </a:tc>
              </a:tr>
              <a:tr h="492147">
                <a:tc>
                  <a:txBody>
                    <a:bodyPr/>
                    <a:lstStyle/>
                    <a:p>
                      <a:r>
                        <a:rPr lang="en-US" dirty="0" smtClean="0"/>
                        <a:t>Paper </a:t>
                      </a:r>
                      <a:endParaRPr lang="en-US" dirty="0"/>
                    </a:p>
                  </a:txBody>
                  <a:tcPr/>
                </a:tc>
                <a:tc>
                  <a:txBody>
                    <a:bodyPr/>
                    <a:lstStyle/>
                    <a:p>
                      <a:r>
                        <a:rPr lang="en-US" dirty="0" smtClean="0"/>
                        <a:t>Mobility</a:t>
                      </a:r>
                      <a:endParaRPr lang="en-US" dirty="0"/>
                    </a:p>
                  </a:txBody>
                  <a:tcPr/>
                </a:tc>
                <a:tc>
                  <a:txBody>
                    <a:bodyPr/>
                    <a:lstStyle/>
                    <a:p>
                      <a:r>
                        <a:rPr lang="en-US" dirty="0" smtClean="0"/>
                        <a:t>Power plants</a:t>
                      </a:r>
                      <a:endParaRPr lang="en-US" dirty="0"/>
                    </a:p>
                  </a:txBody>
                  <a:tcPr/>
                </a:tc>
              </a:tr>
            </a:tbl>
          </a:graphicData>
        </a:graphic>
      </p:graphicFrame>
      <p:sp>
        <p:nvSpPr>
          <p:cNvPr id="7" name="TextBox 6"/>
          <p:cNvSpPr txBox="1"/>
          <p:nvPr/>
        </p:nvSpPr>
        <p:spPr>
          <a:xfrm>
            <a:off x="228600" y="6362263"/>
            <a:ext cx="8458200" cy="369332"/>
          </a:xfrm>
          <a:prstGeom prst="rect">
            <a:avLst/>
          </a:prstGeom>
          <a:noFill/>
        </p:spPr>
        <p:txBody>
          <a:bodyPr wrap="square" rtlCol="0">
            <a:spAutoFit/>
          </a:bodyPr>
          <a:lstStyle/>
          <a:p>
            <a:r>
              <a:rPr lang="en-US" dirty="0" smtClean="0"/>
              <a:t>Source: Handbook for the Inter-American Network on Government Procurement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Participation in Economic sectors  </a:t>
            </a:r>
            <a:endParaRPr lang="en-US" dirty="0"/>
          </a:p>
        </p:txBody>
      </p:sp>
      <p:graphicFrame>
        <p:nvGraphicFramePr>
          <p:cNvPr id="7" name="Content Placeholder 6"/>
          <p:cNvGraphicFramePr>
            <a:graphicFrameLocks noGrp="1"/>
          </p:cNvGraphicFramePr>
          <p:nvPr>
            <p:ph idx="1"/>
          </p:nvPr>
        </p:nvGraphicFramePr>
        <p:xfrm>
          <a:off x="0" y="1177607"/>
          <a:ext cx="9144000" cy="5178743"/>
        </p:xfrm>
        <a:graphic>
          <a:graphicData uri="http://schemas.openxmlformats.org/drawingml/2006/table">
            <a:tbl>
              <a:tblPr firstRow="1" bandRow="1">
                <a:tableStyleId>{5C22544A-7EE6-4342-B048-85BDC9FD1C3A}</a:tableStyleId>
              </a:tblPr>
              <a:tblGrid>
                <a:gridCol w="6434666"/>
                <a:gridCol w="2709334"/>
              </a:tblGrid>
              <a:tr h="714595">
                <a:tc>
                  <a:txBody>
                    <a:bodyPr/>
                    <a:lstStyle/>
                    <a:p>
                      <a:r>
                        <a:rPr lang="en-US" dirty="0" smtClean="0"/>
                        <a:t>Sex</a:t>
                      </a:r>
                      <a:r>
                        <a:rPr lang="en-US" baseline="0" dirty="0" smtClean="0"/>
                        <a:t> –disaggregated participation in economic sectors of</a:t>
                      </a:r>
                    </a:p>
                    <a:p>
                      <a:r>
                        <a:rPr lang="en-US" baseline="0" dirty="0" smtClean="0"/>
                        <a:t>Barbados, Belize, Jamaica and Trinidad and Tobago </a:t>
                      </a:r>
                      <a:endParaRPr lang="en-US" dirty="0"/>
                    </a:p>
                  </a:txBody>
                  <a:tcPr/>
                </a:tc>
                <a:tc>
                  <a:txBody>
                    <a:bodyPr/>
                    <a:lstStyle/>
                    <a:p>
                      <a:r>
                        <a:rPr lang="en-US" dirty="0" smtClean="0"/>
                        <a:t>2012</a:t>
                      </a:r>
                      <a:r>
                        <a:rPr lang="en-US" baseline="0" dirty="0" smtClean="0"/>
                        <a:t>  (Belize data available 2005)</a:t>
                      </a:r>
                      <a:endParaRPr lang="en-US" dirty="0"/>
                    </a:p>
                  </a:txBody>
                  <a:tcPr/>
                </a:tc>
              </a:tr>
              <a:tr h="7145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ECONOMIC</a:t>
                      </a:r>
                      <a:r>
                        <a:rPr lang="en-US" baseline="0" dirty="0" smtClean="0"/>
                        <a:t> SECTOR </a:t>
                      </a:r>
                      <a:endParaRPr lang="en-US" dirty="0" smtClean="0"/>
                    </a:p>
                    <a:p>
                      <a:endParaRPr lang="en-US" dirty="0"/>
                    </a:p>
                  </a:txBody>
                  <a:tcPr/>
                </a:tc>
                <a:tc>
                  <a:txBody>
                    <a:bodyPr/>
                    <a:lstStyle/>
                    <a:p>
                      <a:r>
                        <a:rPr lang="en-US" dirty="0" smtClean="0"/>
                        <a:t>DOMINANT</a:t>
                      </a:r>
                      <a:r>
                        <a:rPr lang="en-US" baseline="0" dirty="0" smtClean="0"/>
                        <a:t> PARTICIPATION</a:t>
                      </a:r>
                      <a:endParaRPr lang="en-US" dirty="0"/>
                    </a:p>
                  </a:txBody>
                  <a:tcPr/>
                </a:tc>
              </a:tr>
              <a:tr h="416617">
                <a:tc>
                  <a:txBody>
                    <a:bodyPr/>
                    <a:lstStyle/>
                    <a:p>
                      <a:r>
                        <a:rPr lang="en-029" sz="1800" kern="1200" dirty="0" smtClean="0">
                          <a:solidFill>
                            <a:schemeClr val="dk1"/>
                          </a:solidFill>
                          <a:latin typeface="+mn-lt"/>
                          <a:ea typeface="+mn-ea"/>
                          <a:cs typeface="+mn-cs"/>
                        </a:rPr>
                        <a:t>Agriculture, Hunting, Forestry and Fishing</a:t>
                      </a:r>
                      <a:r>
                        <a:rPr lang="en-GB" dirty="0" smtClean="0"/>
                        <a:t> </a:t>
                      </a:r>
                      <a:endParaRPr lang="en-US" dirty="0"/>
                    </a:p>
                  </a:txBody>
                  <a:tcPr/>
                </a:tc>
                <a:tc>
                  <a:txBody>
                    <a:bodyPr/>
                    <a:lstStyle/>
                    <a:p>
                      <a:r>
                        <a:rPr lang="en-US" dirty="0" smtClean="0"/>
                        <a:t>Males</a:t>
                      </a:r>
                      <a:endParaRPr lang="en-US" dirty="0"/>
                    </a:p>
                  </a:txBody>
                  <a:tcPr/>
                </a:tc>
              </a:tr>
              <a:tr h="416617">
                <a:tc>
                  <a:txBody>
                    <a:bodyPr/>
                    <a:lstStyle/>
                    <a:p>
                      <a:r>
                        <a:rPr lang="en-029" sz="1800" kern="1200" dirty="0" smtClean="0">
                          <a:solidFill>
                            <a:schemeClr val="dk1"/>
                          </a:solidFill>
                          <a:latin typeface="+mn-lt"/>
                          <a:ea typeface="+mn-ea"/>
                          <a:cs typeface="+mn-cs"/>
                        </a:rPr>
                        <a:t>Mining and Quarrying</a:t>
                      </a:r>
                      <a:r>
                        <a:rPr lang="en-GB" dirty="0" smtClean="0"/>
                        <a:t> </a:t>
                      </a:r>
                      <a:endParaRPr lang="en-US" dirty="0"/>
                    </a:p>
                  </a:txBody>
                  <a:tcPr/>
                </a:tc>
                <a:tc>
                  <a:txBody>
                    <a:bodyPr/>
                    <a:lstStyle/>
                    <a:p>
                      <a:r>
                        <a:rPr lang="en-US" dirty="0" smtClean="0"/>
                        <a:t>Males</a:t>
                      </a:r>
                      <a:endParaRPr lang="en-US" dirty="0"/>
                    </a:p>
                  </a:txBody>
                  <a:tcPr/>
                </a:tc>
              </a:tr>
              <a:tr h="416617">
                <a:tc>
                  <a:txBody>
                    <a:bodyPr/>
                    <a:lstStyle/>
                    <a:p>
                      <a:r>
                        <a:rPr lang="en-029" sz="1800" kern="1200" dirty="0" smtClean="0">
                          <a:solidFill>
                            <a:schemeClr val="dk1"/>
                          </a:solidFill>
                          <a:latin typeface="+mn-lt"/>
                          <a:ea typeface="+mn-ea"/>
                          <a:cs typeface="+mn-cs"/>
                        </a:rPr>
                        <a:t>Manufacturing</a:t>
                      </a:r>
                      <a:r>
                        <a:rPr lang="en-GB"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Males</a:t>
                      </a:r>
                    </a:p>
                    <a:p>
                      <a:endParaRPr lang="en-US" dirty="0"/>
                    </a:p>
                  </a:txBody>
                  <a:tcPr/>
                </a:tc>
              </a:tr>
              <a:tr h="416617">
                <a:tc>
                  <a:txBody>
                    <a:bodyPr/>
                    <a:lstStyle/>
                    <a:p>
                      <a:r>
                        <a:rPr lang="en-029" sz="1800" kern="1200" dirty="0" smtClean="0">
                          <a:solidFill>
                            <a:schemeClr val="dk1"/>
                          </a:solidFill>
                          <a:latin typeface="+mn-lt"/>
                          <a:ea typeface="+mn-ea"/>
                          <a:cs typeface="+mn-cs"/>
                        </a:rPr>
                        <a:t>Electricity, Gas and Water</a:t>
                      </a:r>
                      <a:r>
                        <a:rPr lang="en-GB" dirty="0" smtClean="0"/>
                        <a:t> </a:t>
                      </a:r>
                      <a:endParaRPr lang="en-US" dirty="0"/>
                    </a:p>
                  </a:txBody>
                  <a:tcPr/>
                </a:tc>
                <a:tc>
                  <a:txBody>
                    <a:bodyPr/>
                    <a:lstStyle/>
                    <a:p>
                      <a:r>
                        <a:rPr lang="en-US" dirty="0" smtClean="0"/>
                        <a:t>Males</a:t>
                      </a:r>
                      <a:endParaRPr lang="en-US" dirty="0"/>
                    </a:p>
                  </a:txBody>
                  <a:tcPr/>
                </a:tc>
              </a:tr>
              <a:tr h="416617">
                <a:tc>
                  <a:txBody>
                    <a:bodyPr/>
                    <a:lstStyle/>
                    <a:p>
                      <a:r>
                        <a:rPr lang="en-US" dirty="0" smtClean="0"/>
                        <a:t>Construction</a:t>
                      </a:r>
                      <a:r>
                        <a:rPr lang="en-US" baseline="0"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Males</a:t>
                      </a:r>
                    </a:p>
                    <a:p>
                      <a:endParaRPr lang="en-US" dirty="0"/>
                    </a:p>
                  </a:txBody>
                  <a:tcPr/>
                </a:tc>
              </a:tr>
              <a:tr h="416617">
                <a:tc>
                  <a:txBody>
                    <a:bodyPr/>
                    <a:lstStyle/>
                    <a:p>
                      <a:r>
                        <a:rPr lang="en-029" sz="1800" kern="1200" dirty="0" smtClean="0">
                          <a:solidFill>
                            <a:schemeClr val="dk1"/>
                          </a:solidFill>
                          <a:latin typeface="+mn-lt"/>
                          <a:ea typeface="+mn-ea"/>
                          <a:cs typeface="+mn-cs"/>
                        </a:rPr>
                        <a:t>Wholesale and Retail Trade and Restaurants and Hotels</a:t>
                      </a:r>
                      <a:r>
                        <a:rPr lang="en-GB"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Females</a:t>
                      </a:r>
                    </a:p>
                    <a:p>
                      <a:endParaRPr lang="en-US" dirty="0"/>
                    </a:p>
                  </a:txBody>
                  <a:tcPr/>
                </a:tc>
              </a:tr>
              <a:tr h="416617">
                <a:tc>
                  <a:txBody>
                    <a:bodyPr/>
                    <a:lstStyle/>
                    <a:p>
                      <a:r>
                        <a:rPr lang="en-029" sz="1800" kern="1200" dirty="0" smtClean="0">
                          <a:solidFill>
                            <a:schemeClr val="dk1"/>
                          </a:solidFill>
                          <a:latin typeface="+mn-lt"/>
                          <a:ea typeface="+mn-ea"/>
                          <a:cs typeface="+mn-cs"/>
                        </a:rPr>
                        <a:t>Transport, Storage and Communication</a:t>
                      </a:r>
                      <a:r>
                        <a:rPr lang="en-GB"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Males</a:t>
                      </a:r>
                    </a:p>
                    <a:p>
                      <a:endParaRPr lang="en-US" dirty="0"/>
                    </a:p>
                  </a:txBody>
                  <a:tcPr/>
                </a:tc>
              </a:tr>
              <a:tr h="416617">
                <a:tc>
                  <a:txBody>
                    <a:bodyPr/>
                    <a:lstStyle/>
                    <a:p>
                      <a:r>
                        <a:rPr lang="en-029" sz="1800" kern="1200" dirty="0" smtClean="0">
                          <a:solidFill>
                            <a:schemeClr val="dk1"/>
                          </a:solidFill>
                          <a:latin typeface="+mn-lt"/>
                          <a:ea typeface="+mn-ea"/>
                          <a:cs typeface="+mn-cs"/>
                        </a:rPr>
                        <a:t>Financing, Insurance, Real Estate and Business Services</a:t>
                      </a:r>
                      <a:r>
                        <a:rPr lang="en-GB"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Females except</a:t>
                      </a:r>
                      <a:r>
                        <a:rPr lang="en-US" baseline="0" dirty="0" smtClean="0">
                          <a:solidFill>
                            <a:srgbClr val="FF0000"/>
                          </a:solidFill>
                        </a:rPr>
                        <a:t> Belize</a:t>
                      </a:r>
                      <a:endParaRPr lang="en-US" dirty="0" smtClean="0">
                        <a:solidFill>
                          <a:srgbClr val="FF0000"/>
                        </a:solidFill>
                      </a:endParaRPr>
                    </a:p>
                    <a:p>
                      <a:endParaRPr lang="en-US" dirty="0"/>
                    </a:p>
                  </a:txBody>
                  <a:tcPr/>
                </a:tc>
              </a:tr>
              <a:tr h="416617">
                <a:tc>
                  <a:txBody>
                    <a:bodyPr/>
                    <a:lstStyle/>
                    <a:p>
                      <a:r>
                        <a:rPr lang="en-029" sz="1800" kern="1200" dirty="0" smtClean="0">
                          <a:solidFill>
                            <a:schemeClr val="dk1"/>
                          </a:solidFill>
                          <a:latin typeface="+mn-lt"/>
                          <a:ea typeface="+mn-ea"/>
                          <a:cs typeface="+mn-cs"/>
                        </a:rPr>
                        <a:t>Community, Social and Personal Services</a:t>
                      </a:r>
                      <a:r>
                        <a:rPr lang="en-GB" dirty="0" smtClean="0"/>
                        <a: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Females except</a:t>
                      </a:r>
                      <a:r>
                        <a:rPr lang="en-US" baseline="0" dirty="0" smtClean="0">
                          <a:solidFill>
                            <a:srgbClr val="FF0000"/>
                          </a:solidFill>
                        </a:rPr>
                        <a:t> Belize</a:t>
                      </a:r>
                      <a:endParaRPr lang="en-US" dirty="0" smtClean="0">
                        <a:solidFill>
                          <a:srgbClr val="FF0000"/>
                        </a:solidFill>
                      </a:endParaRPr>
                    </a:p>
                    <a:p>
                      <a:endParaRPr lang="en-US" dirty="0"/>
                    </a:p>
                  </a:txBody>
                  <a:tcPr/>
                </a:tc>
              </a:tr>
            </a:tbl>
          </a:graphicData>
        </a:graphic>
      </p:graphicFrame>
      <p:sp>
        <p:nvSpPr>
          <p:cNvPr id="5" name="Footer Placeholder 4"/>
          <p:cNvSpPr>
            <a:spLocks noGrp="1"/>
          </p:cNvSpPr>
          <p:nvPr>
            <p:ph type="ftr" sz="quarter" idx="11"/>
          </p:nvPr>
        </p:nvSpPr>
        <p:spPr>
          <a:xfrm>
            <a:off x="152400" y="6492875"/>
            <a:ext cx="5410200" cy="365125"/>
          </a:xfrm>
        </p:spPr>
        <p:txBody>
          <a:bodyPr/>
          <a:lstStyle/>
          <a:p>
            <a:r>
              <a:rPr lang="en-US" dirty="0" smtClean="0"/>
              <a:t>Source: CARICOM Gender Analysis of  the CSME and It’s regional impact</a:t>
            </a:r>
            <a:endParaRPr kumimoji="0"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Labour</a:t>
            </a:r>
            <a:r>
              <a:rPr lang="en-US" dirty="0" smtClean="0">
                <a:solidFill>
                  <a:srgbClr val="FF0000"/>
                </a:solidFill>
              </a:rPr>
              <a:t> Market </a:t>
            </a:r>
            <a:endParaRPr lang="en-US" dirty="0">
              <a:solidFill>
                <a:srgbClr val="FF0000"/>
              </a:solidFill>
            </a:endParaRPr>
          </a:p>
        </p:txBody>
      </p:sp>
      <p:sp>
        <p:nvSpPr>
          <p:cNvPr id="3" name="Content Placeholder 2"/>
          <p:cNvSpPr>
            <a:spLocks noGrp="1"/>
          </p:cNvSpPr>
          <p:nvPr>
            <p:ph idx="1"/>
          </p:nvPr>
        </p:nvSpPr>
        <p:spPr>
          <a:xfrm>
            <a:off x="0" y="1676400"/>
            <a:ext cx="8991600" cy="5181600"/>
          </a:xfrm>
        </p:spPr>
        <p:txBody>
          <a:bodyPr>
            <a:normAutofit fontScale="92500" lnSpcReduction="10000"/>
          </a:bodyPr>
          <a:lstStyle/>
          <a:p>
            <a:r>
              <a:rPr lang="en-029" sz="3600" dirty="0" smtClean="0"/>
              <a:t>Gender gaps in labour force participation have been shrinking globally, in all CARICOM countries the participation of men in the paid labour force continues to exceed that of women (ILO, 2014).</a:t>
            </a:r>
          </a:p>
          <a:p>
            <a:r>
              <a:rPr lang="en-029" sz="3600" dirty="0" smtClean="0"/>
              <a:t>Females over-represented in the service sectors, while male participation exceeds women the most productive sectors contributing  to GDP, and/or those targeted for growth (Gender and the CSME, 2015)</a:t>
            </a:r>
            <a:r>
              <a:rPr lang="en-GB" sz="3600" dirty="0" smtClean="0"/>
              <a:t> </a:t>
            </a:r>
            <a:r>
              <a:rPr lang="en-029" sz="3600" dirty="0" smtClean="0"/>
              <a:t> </a:t>
            </a:r>
            <a:endParaRPr lang="en-US" sz="36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Entry Points </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Autofit/>
          </a:bodyPr>
          <a:lstStyle/>
          <a:p>
            <a:r>
              <a:rPr lang="en-US" dirty="0" smtClean="0"/>
              <a:t>Use of Medium Small and Micro Enterprises as entry points for small business owners to access public procurement opportunities.</a:t>
            </a:r>
          </a:p>
          <a:p>
            <a:pPr>
              <a:buNone/>
            </a:pPr>
            <a:r>
              <a:rPr lang="en-US" dirty="0" smtClean="0"/>
              <a:t> </a:t>
            </a:r>
          </a:p>
          <a:p>
            <a:r>
              <a:rPr lang="en-US" dirty="0" smtClean="0"/>
              <a:t>Trinidad and Tobago </a:t>
            </a:r>
            <a:r>
              <a:rPr lang="en-GB" dirty="0" smtClean="0"/>
              <a:t>National Social Development Programme fund </a:t>
            </a:r>
            <a:r>
              <a:rPr lang="en-GB" dirty="0" smtClean="0"/>
              <a:t>established</a:t>
            </a:r>
            <a:r>
              <a:rPr lang="en-GB" dirty="0" smtClean="0"/>
              <a:t> for  state enterprises to receive  </a:t>
            </a:r>
            <a:r>
              <a:rPr lang="en-GB" dirty="0" smtClean="0"/>
              <a:t>monies with the specific mandate of targeting </a:t>
            </a:r>
            <a:r>
              <a:rPr lang="en-GB" dirty="0" err="1" smtClean="0"/>
              <a:t>MSMEs</a:t>
            </a:r>
            <a:r>
              <a:rPr lang="en-GB" dirty="0" smtClean="0"/>
              <a:t> for the provision of the works and services under pre-determined thresholds</a:t>
            </a:r>
            <a:r>
              <a:rPr lang="en-GB" dirty="0" smtClean="0"/>
              <a:t>.</a:t>
            </a:r>
          </a:p>
          <a:p>
            <a:pPr>
              <a:buNone/>
            </a:pPr>
            <a:endParaRPr lang="en-GB" dirty="0" smtClean="0"/>
          </a:p>
          <a:p>
            <a:r>
              <a:rPr lang="en-US" dirty="0" smtClean="0"/>
              <a:t>On July 10, 2015 the Jamaica Observer news article “passage of public procurement legislation to benefit </a:t>
            </a:r>
            <a:r>
              <a:rPr lang="en-US" dirty="0" err="1" smtClean="0"/>
              <a:t>MSMEs</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Study on Gender and </a:t>
            </a:r>
            <a:r>
              <a:rPr lang="en-US" dirty="0" err="1" smtClean="0">
                <a:solidFill>
                  <a:srgbClr val="FF0000"/>
                </a:solidFill>
              </a:rPr>
              <a:t>MSMEs</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0" y="1676400"/>
            <a:ext cx="8686800" cy="5181600"/>
          </a:xfrm>
        </p:spPr>
        <p:txBody>
          <a:bodyPr>
            <a:normAutofit fontScale="85000" lnSpcReduction="20000"/>
          </a:bodyPr>
          <a:lstStyle/>
          <a:p>
            <a:r>
              <a:rPr lang="en-GB" sz="3027" dirty="0" smtClean="0"/>
              <a:t>St. </a:t>
            </a:r>
            <a:r>
              <a:rPr lang="en-GB" sz="3027" dirty="0" smtClean="0"/>
              <a:t>Lucia both men and women are making considerable contributions to local economic </a:t>
            </a:r>
            <a:r>
              <a:rPr lang="en-GB" sz="3027" dirty="0" smtClean="0"/>
              <a:t>development in the context of </a:t>
            </a:r>
            <a:r>
              <a:rPr lang="en-GB" sz="3027" dirty="0" err="1" smtClean="0"/>
              <a:t>MSMEs</a:t>
            </a:r>
            <a:r>
              <a:rPr lang="en-GB" sz="3027" dirty="0" smtClean="0"/>
              <a:t>.</a:t>
            </a:r>
          </a:p>
          <a:p>
            <a:pPr>
              <a:buNone/>
            </a:pPr>
            <a:r>
              <a:rPr lang="en-GB" sz="3027" dirty="0" smtClean="0"/>
              <a:t> </a:t>
            </a:r>
          </a:p>
          <a:p>
            <a:r>
              <a:rPr lang="en-GB" sz="3027" dirty="0" smtClean="0"/>
              <a:t>Guyana </a:t>
            </a:r>
            <a:r>
              <a:rPr lang="en-GB" sz="3027" dirty="0" smtClean="0"/>
              <a:t> women’s </a:t>
            </a:r>
            <a:r>
              <a:rPr lang="en-GB" sz="3027" dirty="0" smtClean="0"/>
              <a:t>access to microfinance is constrained by factors deeply rooted in the societal role for women and their general exclusion from business development programmes and services</a:t>
            </a:r>
            <a:r>
              <a:rPr lang="en-GB" sz="3027" dirty="0" smtClean="0"/>
              <a:t> </a:t>
            </a:r>
            <a:r>
              <a:rPr lang="en-GB" dirty="0" smtClean="0"/>
              <a:t> </a:t>
            </a:r>
          </a:p>
          <a:p>
            <a:endParaRPr lang="en-GB" dirty="0" smtClean="0"/>
          </a:p>
          <a:p>
            <a:pPr>
              <a:buNone/>
            </a:pPr>
            <a:endParaRPr lang="en-GB" sz="1800" dirty="0" smtClean="0"/>
          </a:p>
          <a:p>
            <a:pPr>
              <a:buNone/>
            </a:pPr>
            <a:r>
              <a:rPr lang="en-GB" sz="1800" dirty="0" smtClean="0"/>
              <a:t>Source</a:t>
            </a:r>
            <a:r>
              <a:rPr lang="en-GB" sz="1800" dirty="0" smtClean="0"/>
              <a:t>: Federation of Canadian Municipalities – Caribbean Local Economic Development Project (FCM- CARILED)  </a:t>
            </a:r>
            <a:endParaRPr lang="en-US" sz="1800" dirty="0" smtClean="0"/>
          </a:p>
          <a:p>
            <a:endParaRPr lang="en-GB"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Study on Gender and </a:t>
            </a:r>
            <a:r>
              <a:rPr lang="en-US" dirty="0" err="1" smtClean="0">
                <a:solidFill>
                  <a:srgbClr val="FF0000"/>
                </a:solidFill>
              </a:rPr>
              <a:t>MSMEs</a:t>
            </a:r>
            <a:r>
              <a:rPr lang="en-US" dirty="0" smtClean="0">
                <a:solidFill>
                  <a:srgbClr val="FF0000"/>
                </a:solidFill>
              </a:rPr>
              <a:t> </a:t>
            </a:r>
            <a:endParaRPr lang="en-US" dirty="0"/>
          </a:p>
        </p:txBody>
      </p:sp>
      <p:sp>
        <p:nvSpPr>
          <p:cNvPr id="3" name="Content Placeholder 2"/>
          <p:cNvSpPr>
            <a:spLocks noGrp="1"/>
          </p:cNvSpPr>
          <p:nvPr>
            <p:ph idx="1"/>
          </p:nvPr>
        </p:nvSpPr>
        <p:spPr>
          <a:xfrm>
            <a:off x="0" y="1676400"/>
            <a:ext cx="9144000" cy="5181600"/>
          </a:xfrm>
        </p:spPr>
        <p:txBody>
          <a:bodyPr>
            <a:normAutofit fontScale="92500" lnSpcReduction="20000"/>
          </a:bodyPr>
          <a:lstStyle/>
          <a:p>
            <a:r>
              <a:rPr lang="en-GB" sz="2595" dirty="0" smtClean="0"/>
              <a:t>Trinidad survey results of two main areas Point Fortin and Princess </a:t>
            </a:r>
            <a:r>
              <a:rPr lang="en-GB" sz="2595" dirty="0" smtClean="0"/>
              <a:t>Town. Point </a:t>
            </a:r>
            <a:r>
              <a:rPr lang="en-GB" sz="2595" dirty="0" smtClean="0"/>
              <a:t>Fortin</a:t>
            </a:r>
            <a:r>
              <a:rPr lang="en-GB" sz="2595" dirty="0" smtClean="0"/>
              <a:t> depicted to </a:t>
            </a:r>
            <a:r>
              <a:rPr lang="en-GB" sz="2595" dirty="0" smtClean="0"/>
              <a:t>have 56% male principal business owners, 32% female owners, Princess Town ownership of businesses by men was 52%, 26% </a:t>
            </a:r>
            <a:r>
              <a:rPr lang="en-GB" sz="2595" dirty="0" smtClean="0"/>
              <a:t>females</a:t>
            </a:r>
          </a:p>
          <a:p>
            <a:endParaRPr lang="en-GB" sz="2595" dirty="0" smtClean="0"/>
          </a:p>
          <a:p>
            <a:r>
              <a:rPr lang="en-GB" sz="2595" dirty="0" smtClean="0"/>
              <a:t>In Jamaica  many women operate businesses that are not formally registered and as a result, they are not able to make full use of the opportunities for business growth and expansion. “Own Account” category (representing sole traders), 64.4% are men</a:t>
            </a:r>
          </a:p>
          <a:p>
            <a:endParaRPr lang="en-GB" dirty="0" smtClean="0"/>
          </a:p>
          <a:p>
            <a:pPr>
              <a:buNone/>
            </a:pPr>
            <a:r>
              <a:rPr lang="en-GB" sz="1800" dirty="0" smtClean="0"/>
              <a:t>Source: Federation of Canadian Municipalities – Caribbean Local Economic Development Project (FCM- CARILED)  </a:t>
            </a:r>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Way Forward</a:t>
            </a:r>
            <a:endParaRPr lang="en-US" dirty="0">
              <a:solidFill>
                <a:srgbClr val="FF0000"/>
              </a:solidFill>
            </a:endParaRPr>
          </a:p>
        </p:txBody>
      </p:sp>
      <p:sp>
        <p:nvSpPr>
          <p:cNvPr id="3" name="Content Placeholder 2"/>
          <p:cNvSpPr>
            <a:spLocks noGrp="1"/>
          </p:cNvSpPr>
          <p:nvPr>
            <p:ph idx="1"/>
          </p:nvPr>
        </p:nvSpPr>
        <p:spPr>
          <a:xfrm>
            <a:off x="0" y="1828800"/>
            <a:ext cx="8686800" cy="5029199"/>
          </a:xfrm>
        </p:spPr>
        <p:txBody>
          <a:bodyPr>
            <a:normAutofit/>
          </a:bodyPr>
          <a:lstStyle/>
          <a:p>
            <a:r>
              <a:rPr lang="en-US" dirty="0" smtClean="0"/>
              <a:t>A gender analysis of the sectors that benefit from public procurement is important to determine who has access and is benefiting from the supply chain</a:t>
            </a:r>
          </a:p>
          <a:p>
            <a:pPr>
              <a:buNone/>
            </a:pPr>
            <a:endParaRPr lang="en-US" dirty="0" smtClean="0"/>
          </a:p>
          <a:p>
            <a:r>
              <a:rPr lang="en-US" dirty="0" smtClean="0"/>
              <a:t>Taking measures to address gender inequality will enhance productivity  economic growth and development</a:t>
            </a:r>
          </a:p>
          <a:p>
            <a:endParaRPr lang="en-US" dirty="0" smtClean="0"/>
          </a:p>
          <a:p>
            <a:r>
              <a:rPr lang="en-US" dirty="0" smtClean="0"/>
              <a:t>Equitable distribution of resources is key to sustainable development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Recommendations</a:t>
            </a:r>
            <a:endParaRPr lang="en-US" dirty="0">
              <a:solidFill>
                <a:srgbClr val="FF0000"/>
              </a:solidFill>
            </a:endParaRPr>
          </a:p>
        </p:txBody>
      </p:sp>
      <p:sp>
        <p:nvSpPr>
          <p:cNvPr id="3" name="Content Placeholder 2"/>
          <p:cNvSpPr>
            <a:spLocks noGrp="1"/>
          </p:cNvSpPr>
          <p:nvPr>
            <p:ph idx="1"/>
          </p:nvPr>
        </p:nvSpPr>
        <p:spPr>
          <a:xfrm>
            <a:off x="0" y="1676400"/>
            <a:ext cx="9144000" cy="5181600"/>
          </a:xfrm>
        </p:spPr>
        <p:txBody>
          <a:bodyPr>
            <a:normAutofit/>
          </a:bodyPr>
          <a:lstStyle/>
          <a:p>
            <a:endParaRPr lang="en-US" dirty="0" smtClean="0"/>
          </a:p>
          <a:p>
            <a:r>
              <a:rPr lang="en-US" dirty="0" smtClean="0"/>
              <a:t>Examine how gender inequalities are structuring the public procurement</a:t>
            </a:r>
          </a:p>
          <a:p>
            <a:r>
              <a:rPr lang="en-US" dirty="0" smtClean="0"/>
              <a:t>Develop sex disaggregated data to assist in analysis </a:t>
            </a:r>
          </a:p>
          <a:p>
            <a:r>
              <a:rPr lang="en-US" dirty="0" smtClean="0"/>
              <a:t>Include gender indicators in monitoring and evaluating public procurement  </a:t>
            </a:r>
          </a:p>
          <a:p>
            <a:r>
              <a:rPr lang="en-US" dirty="0" smtClean="0"/>
              <a:t>Sensitization on Gender</a:t>
            </a:r>
          </a:p>
          <a:p>
            <a:r>
              <a:rPr lang="en-US" dirty="0" smtClean="0"/>
              <a:t>Mainstream gender in public procurement processes.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74638"/>
            <a:ext cx="9144000" cy="6583362"/>
          </a:xfrm>
        </p:spPr>
        <p:txBody>
          <a:bodyPr/>
          <a:lstStyle/>
          <a:p>
            <a:endParaRPr lang="en-US" dirty="0" smtClean="0"/>
          </a:p>
          <a:p>
            <a:endParaRPr lang="en-US" dirty="0" smtClean="0"/>
          </a:p>
          <a:p>
            <a:pPr algn="ctr">
              <a:buNone/>
            </a:pPr>
            <a:endParaRPr lang="en-US" sz="8000" dirty="0" smtClean="0"/>
          </a:p>
          <a:p>
            <a:pPr algn="ctr">
              <a:buNone/>
            </a:pPr>
            <a:r>
              <a:rPr lang="en-US" sz="8000" dirty="0" smtClean="0"/>
              <a:t>Thank you</a:t>
            </a:r>
          </a:p>
          <a:p>
            <a:pPr>
              <a:buNone/>
            </a:pPr>
            <a:endParaRPr lang="en-US" sz="8000" dirty="0" smtClean="0"/>
          </a:p>
          <a:p>
            <a:r>
              <a:rPr lang="en-US" dirty="0" smtClean="0">
                <a:hlinkClick r:id="rId2"/>
              </a:rPr>
              <a:t>nanaoye@ssds-ltd.com</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Presentation Overview</a:t>
            </a:r>
            <a:endParaRPr lang="en-US" dirty="0">
              <a:solidFill>
                <a:srgbClr val="FF0000"/>
              </a:solidFill>
            </a:endParaRPr>
          </a:p>
        </p:txBody>
      </p:sp>
      <p:sp>
        <p:nvSpPr>
          <p:cNvPr id="3" name="Content Placeholder 2"/>
          <p:cNvSpPr>
            <a:spLocks noGrp="1"/>
          </p:cNvSpPr>
          <p:nvPr>
            <p:ph idx="1"/>
          </p:nvPr>
        </p:nvSpPr>
        <p:spPr>
          <a:xfrm>
            <a:off x="0" y="1752600"/>
            <a:ext cx="8686800" cy="5105400"/>
          </a:xfrm>
        </p:spPr>
        <p:txBody>
          <a:bodyPr>
            <a:normAutofit fontScale="92500"/>
          </a:bodyPr>
          <a:lstStyle/>
          <a:p>
            <a:r>
              <a:rPr lang="en-US" sz="3200" dirty="0" smtClean="0"/>
              <a:t>Conceptualizing Gender</a:t>
            </a:r>
          </a:p>
          <a:p>
            <a:r>
              <a:rPr lang="en-US" sz="3200" dirty="0" smtClean="0"/>
              <a:t>Gender and the Human Rights Agenda </a:t>
            </a:r>
          </a:p>
          <a:p>
            <a:r>
              <a:rPr lang="en-US" sz="3200" dirty="0" smtClean="0"/>
              <a:t>Public Procurement  in the context of Government Expenditure</a:t>
            </a:r>
          </a:p>
          <a:p>
            <a:r>
              <a:rPr lang="en-US" sz="3200" dirty="0" smtClean="0"/>
              <a:t>Gender Implications of Government Procurement expenditure</a:t>
            </a:r>
          </a:p>
          <a:p>
            <a:r>
              <a:rPr lang="en-US" sz="3200" dirty="0" smtClean="0"/>
              <a:t>Why Gender is important – Caribbean experiences </a:t>
            </a:r>
          </a:p>
          <a:p>
            <a:r>
              <a:rPr lang="en-US" sz="3200" dirty="0" smtClean="0"/>
              <a:t>Recommendations moving forward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latin typeface="Arial" pitchFamily="4" charset="0"/>
              </a:rPr>
              <a:t>Defining Gender </a:t>
            </a:r>
            <a:r>
              <a:rPr lang="en-GB" dirty="0" smtClean="0">
                <a:solidFill>
                  <a:srgbClr val="C00000"/>
                </a:solidFill>
                <a:latin typeface="Arial" pitchFamily="4" charset="0"/>
              </a:rPr>
              <a:t/>
            </a:r>
            <a:br>
              <a:rPr lang="en-GB" dirty="0" smtClean="0">
                <a:solidFill>
                  <a:srgbClr val="C00000"/>
                </a:solidFill>
                <a:latin typeface="Arial" pitchFamily="4" charset="0"/>
              </a:rPr>
            </a:br>
            <a:endParaRPr lang="en-US" dirty="0"/>
          </a:p>
        </p:txBody>
      </p:sp>
      <p:sp>
        <p:nvSpPr>
          <p:cNvPr id="3" name="Content Placeholder 2"/>
          <p:cNvSpPr>
            <a:spLocks noGrp="1"/>
          </p:cNvSpPr>
          <p:nvPr>
            <p:ph idx="1"/>
          </p:nvPr>
        </p:nvSpPr>
        <p:spPr>
          <a:xfrm>
            <a:off x="304800" y="1417638"/>
            <a:ext cx="8534400" cy="5211762"/>
          </a:xfrm>
        </p:spPr>
        <p:txBody>
          <a:bodyPr>
            <a:normAutofit/>
          </a:bodyPr>
          <a:lstStyle/>
          <a:p>
            <a:pPr>
              <a:buNone/>
            </a:pPr>
            <a:endParaRPr lang="en-US" dirty="0" smtClean="0"/>
          </a:p>
          <a:p>
            <a:r>
              <a:rPr lang="en-GB" sz="3459" dirty="0" smtClean="0"/>
              <a:t>Social attributes and opportunities associated with being male and female </a:t>
            </a:r>
          </a:p>
          <a:p>
            <a:r>
              <a:rPr lang="en-GB" sz="3459" dirty="0" smtClean="0"/>
              <a:t>Relationships between women and men and girls and boys, as well as the relations between women and those between men. </a:t>
            </a:r>
          </a:p>
          <a:p>
            <a:r>
              <a:rPr lang="en-GB" sz="3459" dirty="0" smtClean="0"/>
              <a:t>Socially constructed and  learnt through socialization processes</a:t>
            </a:r>
          </a:p>
          <a:p>
            <a:endParaRPr lang="en-GB" sz="4400" dirty="0" smtClean="0"/>
          </a:p>
          <a:p>
            <a:endParaRPr lang="en-US" sz="44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0000"/>
                </a:solidFill>
                <a:latin typeface="Arial" pitchFamily="4" charset="0"/>
              </a:rPr>
              <a:t>Defining Gender Cont’d</a:t>
            </a:r>
            <a:endParaRPr lang="en-US" dirty="0">
              <a:solidFill>
                <a:srgbClr val="FF0000"/>
              </a:solidFill>
            </a:endParaRPr>
          </a:p>
        </p:txBody>
      </p:sp>
      <p:sp>
        <p:nvSpPr>
          <p:cNvPr id="3" name="Content Placeholder 2"/>
          <p:cNvSpPr>
            <a:spLocks noGrp="1"/>
          </p:cNvSpPr>
          <p:nvPr>
            <p:ph idx="1"/>
          </p:nvPr>
        </p:nvSpPr>
        <p:spPr>
          <a:xfrm>
            <a:off x="457200" y="1676400"/>
            <a:ext cx="8229600" cy="5181600"/>
          </a:xfrm>
        </p:spPr>
        <p:txBody>
          <a:bodyPr>
            <a:noAutofit/>
          </a:bodyPr>
          <a:lstStyle/>
          <a:p>
            <a:r>
              <a:rPr lang="en-GB" sz="3200" dirty="0" smtClean="0"/>
              <a:t>Context/ time-specific and changeable. </a:t>
            </a:r>
          </a:p>
          <a:p>
            <a:r>
              <a:rPr lang="en-GB" sz="3200" dirty="0" smtClean="0"/>
              <a:t>Gender determines what is expected, allowed and valued in a women or a man in a given context.</a:t>
            </a:r>
          </a:p>
          <a:p>
            <a:r>
              <a:rPr lang="en-GB" sz="3200" dirty="0" smtClean="0"/>
              <a:t>Translated to responsibilities assigned, activities undertaken, access to and control over resources, as well as decision-making opportunities </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Gender Equality</a:t>
            </a:r>
            <a:endParaRPr lang="en-US" dirty="0">
              <a:solidFill>
                <a:srgbClr val="FF0000"/>
              </a:solidFill>
            </a:endParaRPr>
          </a:p>
        </p:txBody>
      </p:sp>
      <p:sp>
        <p:nvSpPr>
          <p:cNvPr id="3" name="Content Placeholder 2"/>
          <p:cNvSpPr>
            <a:spLocks noGrp="1"/>
          </p:cNvSpPr>
          <p:nvPr>
            <p:ph idx="1"/>
          </p:nvPr>
        </p:nvSpPr>
        <p:spPr>
          <a:xfrm>
            <a:off x="0" y="1752600"/>
            <a:ext cx="9144000" cy="5105400"/>
          </a:xfrm>
        </p:spPr>
        <p:txBody>
          <a:bodyPr>
            <a:normAutofit/>
          </a:bodyPr>
          <a:lstStyle/>
          <a:p>
            <a:r>
              <a:rPr lang="en-GB" sz="3200" dirty="0" smtClean="0"/>
              <a:t>Equal rights, responsibilities and opportunities of women and men and girls and boys.</a:t>
            </a:r>
          </a:p>
          <a:p>
            <a:pPr>
              <a:buNone/>
            </a:pPr>
            <a:r>
              <a:rPr lang="en-GB" sz="3200" dirty="0" smtClean="0"/>
              <a:t> </a:t>
            </a:r>
          </a:p>
          <a:p>
            <a:r>
              <a:rPr lang="en-GB" sz="3200" dirty="0" smtClean="0"/>
              <a:t>Equality does not mean that women and men will become the same but that women’s and men’s rights, responsibilities and opportunities will not depend on whether they are born male or female</a:t>
            </a:r>
            <a:r>
              <a:rPr lang="en-US" sz="36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Gender Equality</a:t>
            </a:r>
            <a:r>
              <a:rPr lang="en-US" dirty="0" smtClean="0"/>
              <a:t> </a:t>
            </a:r>
            <a:r>
              <a:rPr lang="en-GB" dirty="0" smtClean="0"/>
              <a:t/>
            </a:r>
            <a:br>
              <a:rPr lang="en-GB" dirty="0" smtClean="0"/>
            </a:br>
            <a:endParaRPr lang="en-US" dirty="0"/>
          </a:p>
        </p:txBody>
      </p:sp>
      <p:sp>
        <p:nvSpPr>
          <p:cNvPr id="3" name="Content Placeholder 2"/>
          <p:cNvSpPr>
            <a:spLocks noGrp="1"/>
          </p:cNvSpPr>
          <p:nvPr>
            <p:ph idx="1"/>
          </p:nvPr>
        </p:nvSpPr>
        <p:spPr>
          <a:xfrm>
            <a:off x="0" y="1676400"/>
            <a:ext cx="9144000" cy="5181600"/>
          </a:xfrm>
        </p:spPr>
        <p:txBody>
          <a:bodyPr>
            <a:normAutofit/>
          </a:bodyPr>
          <a:lstStyle/>
          <a:p>
            <a:r>
              <a:rPr lang="en-GB" sz="3200" dirty="0" smtClean="0"/>
              <a:t>Gender equality implies that the interests, needs and priorities of both women and men are taken into consideration, recognizing the diversity of different groups of women and men.</a:t>
            </a:r>
          </a:p>
          <a:p>
            <a:r>
              <a:rPr lang="en-GB" sz="3200" dirty="0" smtClean="0"/>
              <a:t>Gender equality is not a women’s issue but should concern and fully engage men as well as women  </a:t>
            </a:r>
            <a:r>
              <a:rPr lang="en-US" sz="3200" dirty="0" smtClean="0"/>
              <a:t> </a:t>
            </a:r>
          </a:p>
          <a:p>
            <a:pPr marL="457200" indent="-457200"/>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Gender = Human Rights </a:t>
            </a:r>
            <a:endParaRPr lang="en-US" dirty="0"/>
          </a:p>
        </p:txBody>
      </p:sp>
      <p:sp>
        <p:nvSpPr>
          <p:cNvPr id="3" name="Content Placeholder 2"/>
          <p:cNvSpPr>
            <a:spLocks noGrp="1"/>
          </p:cNvSpPr>
          <p:nvPr>
            <p:ph idx="1"/>
          </p:nvPr>
        </p:nvSpPr>
        <p:spPr>
          <a:xfrm>
            <a:off x="152400" y="1752600"/>
            <a:ext cx="8534400" cy="5105399"/>
          </a:xfrm>
        </p:spPr>
        <p:txBody>
          <a:bodyPr>
            <a:normAutofit fontScale="92500"/>
          </a:bodyPr>
          <a:lstStyle/>
          <a:p>
            <a:r>
              <a:rPr lang="en-US" dirty="0" smtClean="0"/>
              <a:t>Sustainable Development Goals (</a:t>
            </a:r>
            <a:r>
              <a:rPr lang="en-US" dirty="0" err="1" smtClean="0"/>
              <a:t>SDGs</a:t>
            </a:r>
            <a:r>
              <a:rPr lang="en-US" dirty="0" smtClean="0"/>
              <a:t>), 2015 </a:t>
            </a:r>
          </a:p>
          <a:p>
            <a:r>
              <a:rPr lang="en-US" dirty="0" smtClean="0"/>
              <a:t>Convention on the Elimination of All forms of Discrimination Against Women (CEDAW)</a:t>
            </a:r>
            <a:r>
              <a:rPr lang="en-US" dirty="0" smtClean="0"/>
              <a:t>,</a:t>
            </a:r>
          </a:p>
          <a:p>
            <a:r>
              <a:rPr lang="en-US" dirty="0" smtClean="0"/>
              <a:t>The Beijing Platform for </a:t>
            </a:r>
            <a:r>
              <a:rPr lang="en-US" dirty="0" smtClean="0"/>
              <a:t>Action</a:t>
            </a:r>
          </a:p>
          <a:p>
            <a:r>
              <a:rPr lang="en-GB" dirty="0" smtClean="0"/>
              <a:t>The OAS/CIM Strategic Plan of Action, 2011-2016 </a:t>
            </a:r>
            <a:endParaRPr lang="en-GB" dirty="0" smtClean="0"/>
          </a:p>
          <a:p>
            <a:r>
              <a:rPr lang="en-GB" dirty="0" smtClean="0"/>
              <a:t>Quito Consensus</a:t>
            </a:r>
            <a:r>
              <a:rPr lang="en-GB" dirty="0" smtClean="0"/>
              <a:t>, </a:t>
            </a:r>
            <a:r>
              <a:rPr lang="en-GB" dirty="0" smtClean="0"/>
              <a:t>2007</a:t>
            </a:r>
          </a:p>
          <a:p>
            <a:r>
              <a:rPr lang="en-GB" dirty="0" smtClean="0"/>
              <a:t>Human Rights Declaration</a:t>
            </a:r>
            <a:endParaRPr lang="en-GB" dirty="0" smtClean="0"/>
          </a:p>
          <a:p>
            <a:r>
              <a:rPr lang="en-GB" dirty="0" smtClean="0"/>
              <a:t>National Constitutions</a:t>
            </a:r>
            <a:endParaRPr lang="en-GB" dirty="0" smtClean="0"/>
          </a:p>
          <a:p>
            <a:r>
              <a:rPr lang="en-GB" dirty="0" smtClean="0"/>
              <a:t>National Gender Policies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Public Procurement and Government Expenditure</a:t>
            </a:r>
            <a:endParaRPr lang="en-US" dirty="0">
              <a:solidFill>
                <a:srgbClr val="FF0000"/>
              </a:solidFill>
            </a:endParaRPr>
          </a:p>
        </p:txBody>
      </p:sp>
      <p:sp>
        <p:nvSpPr>
          <p:cNvPr id="3" name="Content Placeholder 2"/>
          <p:cNvSpPr>
            <a:spLocks noGrp="1"/>
          </p:cNvSpPr>
          <p:nvPr>
            <p:ph idx="1"/>
          </p:nvPr>
        </p:nvSpPr>
        <p:spPr>
          <a:xfrm>
            <a:off x="0" y="1600200"/>
            <a:ext cx="9144000" cy="5257799"/>
          </a:xfrm>
        </p:spPr>
        <p:txBody>
          <a:bodyPr>
            <a:normAutofit/>
          </a:bodyPr>
          <a:lstStyle/>
          <a:p>
            <a:r>
              <a:rPr lang="en-GB" sz="3600" dirty="0" smtClean="0"/>
              <a:t>Government spending accounts for 15 per cent of the GDP of OECD countries and is as high as 30 per cent of GDP in developing countries (UNEP)</a:t>
            </a:r>
          </a:p>
          <a:p>
            <a:endParaRPr lang="en-GB" sz="3600" dirty="0" smtClean="0"/>
          </a:p>
          <a:p>
            <a:r>
              <a:rPr lang="en-US" sz="3600" dirty="0" smtClean="0"/>
              <a:t>In the Caribbean region over the last 2-3 years it has ranged between 11% – 20 % of GDP (World Bank)  </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smtClean="0">
                <a:solidFill>
                  <a:srgbClr val="FF0000"/>
                </a:solidFill>
              </a:rPr>
              <a:t>World Bank data on share of public procurement in GDP for Caribbean Countries   </a:t>
            </a:r>
            <a:endParaRPr lang="en-US" sz="3200" dirty="0">
              <a:solidFill>
                <a:srgbClr val="FF0000"/>
              </a:solidFill>
            </a:endParaRPr>
          </a:p>
        </p:txBody>
      </p:sp>
      <p:graphicFrame>
        <p:nvGraphicFramePr>
          <p:cNvPr id="7" name="Content Placeholder 6"/>
          <p:cNvGraphicFramePr>
            <a:graphicFrameLocks noGrp="1"/>
          </p:cNvGraphicFramePr>
          <p:nvPr>
            <p:ph idx="1"/>
          </p:nvPr>
        </p:nvGraphicFramePr>
        <p:xfrm>
          <a:off x="0" y="1358897"/>
          <a:ext cx="9144000" cy="5499103"/>
        </p:xfrm>
        <a:graphic>
          <a:graphicData uri="http://schemas.openxmlformats.org/drawingml/2006/table">
            <a:tbl>
              <a:tblPr firstRow="1" bandRow="1">
                <a:tableStyleId>{5C22544A-7EE6-4342-B048-85BDC9FD1C3A}</a:tableStyleId>
              </a:tblPr>
              <a:tblGrid>
                <a:gridCol w="2286000"/>
                <a:gridCol w="2286000"/>
                <a:gridCol w="2286000"/>
                <a:gridCol w="2286000"/>
              </a:tblGrid>
              <a:tr h="440113">
                <a:tc>
                  <a:txBody>
                    <a:bodyPr/>
                    <a:lstStyle/>
                    <a:p>
                      <a:r>
                        <a:rPr lang="en-US" dirty="0" smtClean="0"/>
                        <a:t>Country</a:t>
                      </a:r>
                      <a:endParaRPr lang="en-US" dirty="0"/>
                    </a:p>
                  </a:txBody>
                  <a:tcPr/>
                </a:tc>
                <a:tc>
                  <a:txBody>
                    <a:bodyPr/>
                    <a:lstStyle/>
                    <a:p>
                      <a:r>
                        <a:rPr lang="en-US" dirty="0" smtClean="0"/>
                        <a:t>2010</a:t>
                      </a:r>
                      <a:endParaRPr lang="en-US" dirty="0"/>
                    </a:p>
                  </a:txBody>
                  <a:tcPr/>
                </a:tc>
                <a:tc>
                  <a:txBody>
                    <a:bodyPr/>
                    <a:lstStyle/>
                    <a:p>
                      <a:r>
                        <a:rPr lang="en-US" dirty="0" smtClean="0"/>
                        <a:t>2011</a:t>
                      </a:r>
                      <a:endParaRPr lang="en-US" dirty="0"/>
                    </a:p>
                  </a:txBody>
                  <a:tcPr/>
                </a:tc>
                <a:tc>
                  <a:txBody>
                    <a:bodyPr/>
                    <a:lstStyle/>
                    <a:p>
                      <a:r>
                        <a:rPr lang="en-US" dirty="0" smtClean="0"/>
                        <a:t>2012</a:t>
                      </a:r>
                      <a:endParaRPr lang="en-US" dirty="0"/>
                    </a:p>
                  </a:txBody>
                  <a:tcPr/>
                </a:tc>
              </a:tr>
              <a:tr h="440113">
                <a:tc>
                  <a:txBody>
                    <a:bodyPr/>
                    <a:lstStyle/>
                    <a:p>
                      <a:r>
                        <a:rPr lang="en-US" dirty="0" smtClean="0"/>
                        <a:t>Antigua and Barbuda</a:t>
                      </a:r>
                      <a:r>
                        <a:rPr lang="en-US" baseline="0" dirty="0" smtClean="0"/>
                        <a:t> </a:t>
                      </a:r>
                      <a:endParaRPr lang="en-US" dirty="0"/>
                    </a:p>
                  </a:txBody>
                  <a:tcPr/>
                </a:tc>
                <a:tc>
                  <a:txBody>
                    <a:bodyPr/>
                    <a:lstStyle/>
                    <a:p>
                      <a:r>
                        <a:rPr lang="en-US" dirty="0" smtClean="0"/>
                        <a:t>17</a:t>
                      </a:r>
                      <a:endParaRPr lang="en-US" dirty="0"/>
                    </a:p>
                  </a:txBody>
                  <a:tcPr/>
                </a:tc>
                <a:tc>
                  <a:txBody>
                    <a:bodyPr/>
                    <a:lstStyle/>
                    <a:p>
                      <a:r>
                        <a:rPr lang="en-US" dirty="0" smtClean="0"/>
                        <a:t>18</a:t>
                      </a:r>
                      <a:endParaRPr lang="en-US" dirty="0"/>
                    </a:p>
                  </a:txBody>
                  <a:tcPr/>
                </a:tc>
                <a:tc>
                  <a:txBody>
                    <a:bodyPr/>
                    <a:lstStyle/>
                    <a:p>
                      <a:r>
                        <a:rPr lang="en-US" dirty="0" smtClean="0"/>
                        <a:t>18</a:t>
                      </a:r>
                      <a:endParaRPr lang="en-US" dirty="0"/>
                    </a:p>
                  </a:txBody>
                  <a:tcPr/>
                </a:tc>
              </a:tr>
              <a:tr h="440113">
                <a:tc>
                  <a:txBody>
                    <a:bodyPr/>
                    <a:lstStyle/>
                    <a:p>
                      <a:r>
                        <a:rPr lang="en-US" dirty="0" smtClean="0"/>
                        <a:t>Bahamas</a:t>
                      </a:r>
                      <a:r>
                        <a:rPr lang="en-US" baseline="0" dirty="0" smtClean="0"/>
                        <a:t> </a:t>
                      </a:r>
                      <a:endParaRPr lang="en-US" dirty="0"/>
                    </a:p>
                  </a:txBody>
                  <a:tcPr/>
                </a:tc>
                <a:tc>
                  <a:txBody>
                    <a:bodyPr/>
                    <a:lstStyle/>
                    <a:p>
                      <a:r>
                        <a:rPr lang="en-US" dirty="0" smtClean="0"/>
                        <a:t>15</a:t>
                      </a:r>
                      <a:endParaRPr lang="en-US" dirty="0"/>
                    </a:p>
                  </a:txBody>
                  <a:tcPr/>
                </a:tc>
                <a:tc>
                  <a:txBody>
                    <a:bodyPr/>
                    <a:lstStyle/>
                    <a:p>
                      <a:r>
                        <a:rPr lang="en-US" dirty="0" smtClean="0"/>
                        <a:t>15</a:t>
                      </a:r>
                      <a:endParaRPr lang="en-US" dirty="0"/>
                    </a:p>
                  </a:txBody>
                  <a:tcPr/>
                </a:tc>
                <a:tc>
                  <a:txBody>
                    <a:bodyPr/>
                    <a:lstStyle/>
                    <a:p>
                      <a:r>
                        <a:rPr lang="en-US" dirty="0" smtClean="0"/>
                        <a:t>15</a:t>
                      </a:r>
                      <a:endParaRPr lang="en-US" dirty="0"/>
                    </a:p>
                  </a:txBody>
                  <a:tcPr/>
                </a:tc>
              </a:tr>
              <a:tr h="440113">
                <a:tc>
                  <a:txBody>
                    <a:bodyPr/>
                    <a:lstStyle/>
                    <a:p>
                      <a:r>
                        <a:rPr lang="en-US" dirty="0" smtClean="0"/>
                        <a:t>Barbados</a:t>
                      </a:r>
                      <a:endParaRPr lang="en-US" dirty="0"/>
                    </a:p>
                  </a:txBody>
                  <a:tcPr/>
                </a:tc>
                <a:tc>
                  <a:txBody>
                    <a:bodyPr/>
                    <a:lstStyle/>
                    <a:p>
                      <a:r>
                        <a:rPr lang="en-US" dirty="0" smtClean="0"/>
                        <a:t>19</a:t>
                      </a:r>
                      <a:endParaRPr lang="en-US" dirty="0"/>
                    </a:p>
                  </a:txBody>
                  <a:tcPr/>
                </a:tc>
                <a:tc>
                  <a:txBody>
                    <a:bodyPr/>
                    <a:lstStyle/>
                    <a:p>
                      <a:r>
                        <a:rPr lang="en-US" dirty="0" smtClean="0"/>
                        <a:t>20</a:t>
                      </a:r>
                      <a:endParaRPr lang="en-US" dirty="0"/>
                    </a:p>
                  </a:txBody>
                  <a:tcPr/>
                </a:tc>
                <a:tc>
                  <a:txBody>
                    <a:bodyPr/>
                    <a:lstStyle/>
                    <a:p>
                      <a:r>
                        <a:rPr lang="en-US" dirty="0" smtClean="0"/>
                        <a:t>18</a:t>
                      </a:r>
                      <a:endParaRPr lang="en-US" dirty="0"/>
                    </a:p>
                  </a:txBody>
                  <a:tcPr/>
                </a:tc>
              </a:tr>
              <a:tr h="440113">
                <a:tc>
                  <a:txBody>
                    <a:bodyPr/>
                    <a:lstStyle/>
                    <a:p>
                      <a:r>
                        <a:rPr lang="en-US" dirty="0" smtClean="0"/>
                        <a:t>Belize</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c>
                  <a:txBody>
                    <a:bodyPr/>
                    <a:lstStyle/>
                    <a:p>
                      <a:r>
                        <a:rPr lang="en-US" dirty="0" smtClean="0"/>
                        <a:t>-</a:t>
                      </a:r>
                      <a:endParaRPr lang="en-US" dirty="0"/>
                    </a:p>
                  </a:txBody>
                  <a:tcPr/>
                </a:tc>
              </a:tr>
              <a:tr h="440113">
                <a:tc>
                  <a:txBody>
                    <a:bodyPr/>
                    <a:lstStyle/>
                    <a:p>
                      <a:r>
                        <a:rPr lang="en-US" dirty="0" smtClean="0"/>
                        <a:t>Dominica</a:t>
                      </a:r>
                      <a:endParaRPr lang="en-US" dirty="0"/>
                    </a:p>
                  </a:txBody>
                  <a:tcPr/>
                </a:tc>
                <a:tc>
                  <a:txBody>
                    <a:bodyPr/>
                    <a:lstStyle/>
                    <a:p>
                      <a:r>
                        <a:rPr lang="en-US" dirty="0" smtClean="0"/>
                        <a:t>17</a:t>
                      </a:r>
                      <a:endParaRPr lang="en-US" dirty="0"/>
                    </a:p>
                  </a:txBody>
                  <a:tcPr/>
                </a:tc>
                <a:tc>
                  <a:txBody>
                    <a:bodyPr/>
                    <a:lstStyle/>
                    <a:p>
                      <a:r>
                        <a:rPr lang="en-US" dirty="0" smtClean="0"/>
                        <a:t>17</a:t>
                      </a:r>
                      <a:endParaRPr lang="en-US" dirty="0"/>
                    </a:p>
                  </a:txBody>
                  <a:tcPr/>
                </a:tc>
                <a:tc>
                  <a:txBody>
                    <a:bodyPr/>
                    <a:lstStyle/>
                    <a:p>
                      <a:r>
                        <a:rPr lang="en-US" dirty="0" smtClean="0"/>
                        <a:t>18</a:t>
                      </a:r>
                      <a:endParaRPr lang="en-US" dirty="0"/>
                    </a:p>
                  </a:txBody>
                  <a:tcPr/>
                </a:tc>
              </a:tr>
              <a:tr h="440113">
                <a:tc>
                  <a:txBody>
                    <a:bodyPr/>
                    <a:lstStyle/>
                    <a:p>
                      <a:r>
                        <a:rPr lang="en-US" dirty="0" smtClean="0"/>
                        <a:t>Grenada </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r>
              <a:tr h="440113">
                <a:tc>
                  <a:txBody>
                    <a:bodyPr/>
                    <a:lstStyle/>
                    <a:p>
                      <a:r>
                        <a:rPr lang="en-US" dirty="0" smtClean="0"/>
                        <a:t>Guyana </a:t>
                      </a:r>
                      <a:endParaRPr lang="en-US" dirty="0"/>
                    </a:p>
                  </a:txBody>
                  <a:tcPr/>
                </a:tc>
                <a:tc>
                  <a:txBody>
                    <a:bodyPr/>
                    <a:lstStyle/>
                    <a:p>
                      <a:r>
                        <a:rPr lang="en-US" dirty="0" smtClean="0"/>
                        <a:t>15</a:t>
                      </a:r>
                      <a:endParaRPr lang="en-US" dirty="0"/>
                    </a:p>
                  </a:txBody>
                  <a:tcPr/>
                </a:tc>
                <a:tc>
                  <a:txBody>
                    <a:bodyPr/>
                    <a:lstStyle/>
                    <a:p>
                      <a:r>
                        <a:rPr lang="en-US" dirty="0" smtClean="0"/>
                        <a:t>15</a:t>
                      </a:r>
                      <a:endParaRPr lang="en-US" dirty="0"/>
                    </a:p>
                  </a:txBody>
                  <a:tcPr/>
                </a:tc>
                <a:tc>
                  <a:txBody>
                    <a:bodyPr/>
                    <a:lstStyle/>
                    <a:p>
                      <a:r>
                        <a:rPr lang="en-US" dirty="0" smtClean="0"/>
                        <a:t>13</a:t>
                      </a:r>
                      <a:endParaRPr lang="en-US" dirty="0"/>
                    </a:p>
                  </a:txBody>
                  <a:tcPr/>
                </a:tc>
              </a:tr>
              <a:tr h="440113">
                <a:tc>
                  <a:txBody>
                    <a:bodyPr/>
                    <a:lstStyle/>
                    <a:p>
                      <a:r>
                        <a:rPr lang="en-US" dirty="0" smtClean="0"/>
                        <a:t>Jamaica</a:t>
                      </a:r>
                      <a:r>
                        <a:rPr lang="en-US" baseline="0" dirty="0" smtClean="0"/>
                        <a:t> </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r>
              <a:tr h="440113">
                <a:tc>
                  <a:txBody>
                    <a:bodyPr/>
                    <a:lstStyle/>
                    <a:p>
                      <a:r>
                        <a:rPr lang="en-US" dirty="0" smtClean="0"/>
                        <a:t>St. Kitts and Nevis</a:t>
                      </a:r>
                      <a:endParaRPr lang="en-US" dirty="0"/>
                    </a:p>
                  </a:txBody>
                  <a:tcPr/>
                </a:tc>
                <a:tc>
                  <a:txBody>
                    <a:bodyPr/>
                    <a:lstStyle/>
                    <a:p>
                      <a:r>
                        <a:rPr lang="en-US" dirty="0" smtClean="0"/>
                        <a:t>11</a:t>
                      </a:r>
                      <a:endParaRPr lang="en-US" dirty="0"/>
                    </a:p>
                  </a:txBody>
                  <a:tcPr/>
                </a:tc>
                <a:tc>
                  <a:txBody>
                    <a:bodyPr/>
                    <a:lstStyle/>
                    <a:p>
                      <a:r>
                        <a:rPr lang="en-US" dirty="0" smtClean="0"/>
                        <a:t>11</a:t>
                      </a:r>
                      <a:endParaRPr lang="en-US" dirty="0"/>
                    </a:p>
                  </a:txBody>
                  <a:tcPr/>
                </a:tc>
                <a:tc>
                  <a:txBody>
                    <a:bodyPr/>
                    <a:lstStyle/>
                    <a:p>
                      <a:r>
                        <a:rPr lang="en-US" dirty="0" smtClean="0"/>
                        <a:t>10</a:t>
                      </a:r>
                      <a:endParaRPr lang="en-US" dirty="0"/>
                    </a:p>
                  </a:txBody>
                  <a:tcPr/>
                </a:tc>
              </a:tr>
              <a:tr h="440113">
                <a:tc>
                  <a:txBody>
                    <a:bodyPr/>
                    <a:lstStyle/>
                    <a:p>
                      <a:r>
                        <a:rPr lang="en-US" dirty="0" smtClean="0"/>
                        <a:t>St. Lucia</a:t>
                      </a:r>
                      <a:endParaRPr lang="en-US" dirty="0"/>
                    </a:p>
                  </a:txBody>
                  <a:tcPr/>
                </a:tc>
                <a:tc>
                  <a:txBody>
                    <a:bodyPr/>
                    <a:lstStyle/>
                    <a:p>
                      <a:r>
                        <a:rPr lang="en-US" dirty="0" smtClean="0"/>
                        <a:t>17</a:t>
                      </a:r>
                      <a:endParaRPr lang="en-US" dirty="0"/>
                    </a:p>
                  </a:txBody>
                  <a:tcPr/>
                </a:tc>
                <a:tc>
                  <a:txBody>
                    <a:bodyPr/>
                    <a:lstStyle/>
                    <a:p>
                      <a:r>
                        <a:rPr lang="en-US" dirty="0" smtClean="0"/>
                        <a:t>16</a:t>
                      </a:r>
                      <a:endParaRPr lang="en-US" dirty="0"/>
                    </a:p>
                  </a:txBody>
                  <a:tcPr/>
                </a:tc>
                <a:tc>
                  <a:txBody>
                    <a:bodyPr/>
                    <a:lstStyle/>
                    <a:p>
                      <a:r>
                        <a:rPr lang="en-US" dirty="0" smtClean="0"/>
                        <a:t>17</a:t>
                      </a:r>
                      <a:endParaRPr lang="en-US" dirty="0"/>
                    </a:p>
                  </a:txBody>
                  <a:tcPr/>
                </a:tc>
              </a:tr>
              <a:tr h="440113">
                <a:tc>
                  <a:txBody>
                    <a:bodyPr/>
                    <a:lstStyle/>
                    <a:p>
                      <a:r>
                        <a:rPr lang="en-US" dirty="0" smtClean="0"/>
                        <a:t>St. Vincent and the Grenadines</a:t>
                      </a:r>
                      <a:endParaRPr lang="en-US" dirty="0"/>
                    </a:p>
                  </a:txBody>
                  <a:tcPr/>
                </a:tc>
                <a:tc>
                  <a:txBody>
                    <a:bodyPr/>
                    <a:lstStyle/>
                    <a:p>
                      <a:r>
                        <a:rPr lang="en-US" dirty="0" smtClean="0"/>
                        <a:t>19</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7502</TotalTime>
  <Words>1366</Words>
  <Application>Microsoft Macintosh PowerPoint</Application>
  <PresentationFormat>On-screen Show (4:3)</PresentationFormat>
  <Paragraphs>203</Paragraphs>
  <Slides>19</Slides>
  <Notes>3</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Focus</vt:lpstr>
      <vt:lpstr>     Public Procurement and Gender in Caribbean Development  </vt:lpstr>
      <vt:lpstr>Presentation Overview</vt:lpstr>
      <vt:lpstr>Defining Gender  </vt:lpstr>
      <vt:lpstr>Defining Gender Cont’d</vt:lpstr>
      <vt:lpstr>Gender Equality</vt:lpstr>
      <vt:lpstr>Gender Equality  </vt:lpstr>
      <vt:lpstr>Gender = Human Rights </vt:lpstr>
      <vt:lpstr>Public Procurement and Government Expenditure</vt:lpstr>
      <vt:lpstr>World Bank data on share of public procurement in GDP for Caribbean Countries   </vt:lpstr>
      <vt:lpstr>Public Procurement and Government Expenditure</vt:lpstr>
      <vt:lpstr>Areas of Frequent Government Expenditure </vt:lpstr>
      <vt:lpstr>Participation in Economic sectors  </vt:lpstr>
      <vt:lpstr>Labour Market </vt:lpstr>
      <vt:lpstr>Entry Points </vt:lpstr>
      <vt:lpstr>Study on Gender and MSMEs  </vt:lpstr>
      <vt:lpstr>Study on Gender and MSMEs </vt:lpstr>
      <vt:lpstr>Way Forward</vt:lpstr>
      <vt:lpstr>Recommendations</vt:lpstr>
      <vt:lpstr>Slide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Lebrechtta Nana Oye Hesse-Bayne</dc:creator>
  <cp:lastModifiedBy>Lebrechtta Nana Oye Hesse-Bayne</cp:lastModifiedBy>
  <cp:revision>205</cp:revision>
  <dcterms:created xsi:type="dcterms:W3CDTF">2016-06-14T05:01:45Z</dcterms:created>
  <dcterms:modified xsi:type="dcterms:W3CDTF">2016-06-14T08:46:44Z</dcterms:modified>
</cp:coreProperties>
</file>